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94A50-4340-DD43-A438-C49DEF80C978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F276B-244D-9D4B-B429-29C4C000C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7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D963905-C8DE-A041-BBB2-7282A7259027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6BAB82-D4DE-F44A-B696-73754FB54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06DF9-7D78-E44E-9E62-72C8E9460E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BA967-451B-F64F-BE90-F15AA84173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2E4D6-8345-804E-B90A-C709912D57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2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43281-24D1-BE48-A196-56DF878078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0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27DDB-C08E-FF4B-BCEB-017288B517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1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10A8A-4AED-874A-966C-A1826D3B7C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3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D8BC-0058-F743-9F1E-C4BE3F36D6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9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D4976-7B4F-5F47-8522-BEC3F5DFCE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2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45FD5-FE38-1C45-A27C-2102E909B2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3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66E4D-393D-0A46-8FCD-FE193EE653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8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2F516-72DB-724E-8363-B4A530CD7B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BACKGROUND</a:t>
            </a:r>
            <a:endParaRPr lang="en-US" i="1" dirty="0">
              <a:latin typeface="Times New Roman"/>
              <a:ea typeface="ヒラギノ角ゴ Pro W3" charset="0"/>
              <a:cs typeface="Times New Roman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algn="ctr"/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Early dawn of </a:t>
            </a:r>
            <a:r>
              <a:rPr lang="en-US" b="1" i="1" dirty="0" smtClean="0">
                <a:latin typeface="Times New Roman"/>
                <a:ea typeface="ヒラギノ角ゴ Pro W3" charset="0"/>
                <a:cs typeface="Times New Roman"/>
              </a:rPr>
              <a:t>civilization</a:t>
            </a:r>
            <a:endParaRPr lang="en-US" b="1" i="1" dirty="0">
              <a:latin typeface="Times New Roman"/>
              <a:ea typeface="ヒラギノ角ゴ Pro W3" charset="0"/>
              <a:cs typeface="Times New Roman"/>
            </a:endParaRPr>
          </a:p>
          <a:p>
            <a:pPr algn="ctr"/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A thinker- ancient Persian tribe</a:t>
            </a:r>
          </a:p>
          <a:p>
            <a:pPr algn="ctr"/>
            <a:r>
              <a:rPr lang="en-US" b="1" i="1" dirty="0" err="1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Zarathushtra</a:t>
            </a:r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 Greek - Zoroaster</a:t>
            </a:r>
            <a:endParaRPr lang="en-US" b="1" i="1" dirty="0">
              <a:latin typeface="Times New Roman"/>
              <a:ea typeface="ヒラギノ角ゴ Pro W3" charset="0"/>
              <a:cs typeface="Times New Roman"/>
            </a:endParaRPr>
          </a:p>
          <a:p>
            <a:pPr algn="ctr"/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Truth in its moral significance</a:t>
            </a:r>
            <a:endParaRPr lang="en-US" b="1" i="1" dirty="0">
              <a:latin typeface="Times New Roman"/>
              <a:ea typeface="ヒラギノ角ゴ Pro W3" charset="0"/>
              <a:cs typeface="Times New Roman"/>
            </a:endParaRPr>
          </a:p>
          <a:p>
            <a:pPr algn="ctr"/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Doctrine of Monotheism</a:t>
            </a:r>
            <a:endParaRPr lang="en-US" b="1" i="1" dirty="0">
              <a:latin typeface="Times New Roman"/>
              <a:ea typeface="ヒラギノ角ゴ Pro W3" charset="0"/>
              <a:cs typeface="Times New Roman"/>
            </a:endParaRPr>
          </a:p>
          <a:p>
            <a:pPr algn="ctr"/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Deity for </a:t>
            </a:r>
            <a:r>
              <a:rPr lang="en-US" b="1" i="1" dirty="0" smtClean="0">
                <a:latin typeface="Times New Roman"/>
                <a:ea typeface="ヒラギノ角ゴ Pro W3" charset="0"/>
                <a:cs typeface="Times New Roman"/>
              </a:rPr>
              <a:t>every elements </a:t>
            </a:r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of nature</a:t>
            </a:r>
          </a:p>
          <a:p>
            <a:pPr algn="ctr"/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Rituals to appease the deities</a:t>
            </a:r>
          </a:p>
        </p:txBody>
      </p:sp>
    </p:spTree>
    <p:extLst>
      <p:ext uri="{BB962C8B-B14F-4D97-AF65-F5344CB8AC3E}">
        <p14:creationId xmlns:p14="http://schemas.microsoft.com/office/powerpoint/2010/main" val="3238197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72400" cy="503237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SPENTA MAINYU</a:t>
            </a:r>
            <a:endParaRPr lang="en-US" b="1" i="1" dirty="0">
              <a:solidFill>
                <a:srgbClr val="FF0000"/>
              </a:solidFill>
              <a:latin typeface="Times New Roman" charset="0"/>
              <a:ea typeface="ヒラギノ角ゴ Pro W3" charset="0"/>
              <a:cs typeface="Times New Roman" charset="0"/>
            </a:endParaRP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685800" y="762000"/>
            <a:ext cx="8135937" cy="59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ETHICAL DUALITY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TWO MENTAL ASPECTS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TWO WAYS OF THINKING &amp; BEING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 RIGHTEOUS WAY IN LIFE  OR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 DECEITFUL &amp; NON-RIGHTEOUS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EVIL NOT A PART OF THE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SACRED  </a:t>
            </a:r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CREATION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AN ABERRATION OF THINKING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GOOD CREATION ATTRIBUTABLE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HOLY PROGRESSIVE MENTALITY-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SPENTA MAINYU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5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"/>
          <p:cNvSpPr txBox="1">
            <a:spLocks noChangeArrowheads="1"/>
          </p:cNvSpPr>
          <p:nvPr/>
        </p:nvSpPr>
        <p:spPr bwMode="auto">
          <a:xfrm>
            <a:off x="468313" y="333375"/>
            <a:ext cx="8567737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RIGHTEOUSNESS &amp; BENEVOLENCE OF AHURA MAZDA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MANIFESTS THROUGH SPENTA MAINYU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ZARATHUSHTRA PLEDGES TO FOLLOW THIS MENTALITY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SPENTA MAINYU PROJECTS THE WILL OF MAZDA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CAN LEAD TO PEACEFUL EXISTENCE</a:t>
            </a:r>
          </a:p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IN </a:t>
            </a:r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QUEST FOR TRUTH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CAN FASHION THE WORLD OF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TRUTH AND GOOD THINKING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SYMBOLIZES THE IDEAL AND PERFECT EXISTENCE 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AS CONCEIVED IN THOUGHT BY MAZDA</a:t>
            </a:r>
          </a:p>
        </p:txBody>
      </p:sp>
    </p:spTree>
    <p:extLst>
      <p:ext uri="{BB962C8B-B14F-4D97-AF65-F5344CB8AC3E}">
        <p14:creationId xmlns:p14="http://schemas.microsoft.com/office/powerpoint/2010/main" val="968189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HUMAN MIND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EMANATION OF THAT UNIVERSAL MIND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 SPARK OF THAT INFINITE ENLIGHTENMENT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MANIFESTATION OF THE DIVINE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MAZDA CREATED BOUNTIFUL UNIVERSE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THROUGH SPENTA MAINYU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MANKIND CAN GENERATE WORDS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THROUGH GOOD THINKING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ACT IN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BENEVOLENCE AND PIETY  </a:t>
            </a:r>
            <a:endParaRPr lang="en-US" sz="32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PRESERVE, PROTECT AND PERPETUATE THE CREATIO</a:t>
            </a:r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396142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50323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AMESHA SPENTAS</a:t>
            </a:r>
          </a:p>
        </p:txBody>
      </p:sp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539750" y="908050"/>
            <a:ext cx="8353425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BOUNTEOUS IMMORTALS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SYNONYMOUS WITH MAZDA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SIX IN NUMBERS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TOGETHER WITH MAZDA THEY FORM A HEPTAD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 SEVEN PILLARS OF THE FAITH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DIPICT &amp; EXPRESS THE PERSONALITY OF MAZDA</a:t>
            </a:r>
            <a:endParaRPr lang="en-US" sz="3200" b="1" i="1" dirty="0"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…. THE NAMES OF US THE AMESHA SPENTAS  </a:t>
            </a:r>
            <a:endParaRPr lang="en-CA" sz="3200" b="1" i="1" dirty="0"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O SPITAMA </a:t>
            </a:r>
            <a:r>
              <a:rPr lang="en-US" sz="3200" b="1" i="1" dirty="0" smtClean="0">
                <a:latin typeface="Times New Roman" charset="0"/>
                <a:cs typeface="Times New Roman" charset="0"/>
              </a:rPr>
              <a:t>ZARATHUSHTRA </a:t>
            </a:r>
            <a:r>
              <a:rPr lang="en-US" sz="3200" b="1" i="1" dirty="0">
                <a:latin typeface="Times New Roman" charset="0"/>
                <a:cs typeface="Times New Roman" charset="0"/>
              </a:rPr>
              <a:t>(YT 1.3)</a:t>
            </a:r>
            <a:endParaRPr lang="en-CA" sz="3200" b="1" i="1" dirty="0">
              <a:latin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38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"/>
          <p:cNvSpPr txBox="1">
            <a:spLocks noChangeArrowheads="1"/>
          </p:cNvSpPr>
          <p:nvPr/>
        </p:nvSpPr>
        <p:spPr bwMode="auto">
          <a:xfrm>
            <a:off x="395288" y="333375"/>
            <a:ext cx="84978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YOI HAPTA HAMO-MANANGHO YOI HAPTA HAMO-VACHANGAHO, YOI HAPTA HAMO-SHYOTHNAONGHO YAESHENM ASTI HAMEM MANO, HAMEM VACHO HAMEM SHYAOTHNEM HAMO PATACHA FRASASTACHA YO DADVAO AHURO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MAZDAO</a:t>
            </a:r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.</a:t>
            </a:r>
            <a:r>
              <a:rPr lang="en-US" sz="2800" b="1" i="1" dirty="0" smtClean="0">
                <a:latin typeface="Times New Roman" charset="0"/>
                <a:cs typeface="Times New Roman" charset="0"/>
              </a:rPr>
              <a:t> </a:t>
            </a:r>
            <a:endParaRPr lang="en-US" sz="2800" b="1" i="1" dirty="0"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(YT 13.83, YT 19.16)</a:t>
            </a:r>
            <a:endParaRPr lang="en-CA" sz="2800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SEVEN ARE OF ONE THOUGHT, SEVEN ARE OF ONE WORD, SEVEN ARE OF ONE DEED WHOSE THOUGHT IS THE SAME , WORD IS THE SAME, DEED IS THE SAME INSTRUCTED BY ONE FATHER WHO IS THE CREATOR AHURA MAZDA.</a:t>
            </a:r>
            <a:endParaRPr lang="en-CA" sz="2800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21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3"/>
          <p:cNvSpPr txBox="1">
            <a:spLocks noChangeArrowheads="1"/>
          </p:cNvSpPr>
          <p:nvPr/>
        </p:nvSpPr>
        <p:spPr bwMode="auto">
          <a:xfrm>
            <a:off x="395288" y="333375"/>
            <a:ext cx="8497887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ASHA &amp; VOHU MANAH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TWO FUNCTIONAL VALUES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MANKIND SHOULD PRACTICE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THE RULE OF TRUTH &amp; GOOD THINKING</a:t>
            </a:r>
          </a:p>
          <a:p>
            <a:pPr algn="ctr"/>
            <a:r>
              <a:rPr lang="en-US" sz="3200" b="1" i="1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KHSHTHRAVAIRYA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THE DESIRED RULE IN CORPOREAL EXISTENCE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COMPLETE MINDFULNESS 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SPENTA  ARAMAITI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 HARMONIZE THE HUMAN MENTALITY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WITH THE HOLY MENTALITY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HUMAN WILL WITH WILL OF GOD</a:t>
            </a:r>
          </a:p>
        </p:txBody>
      </p:sp>
    </p:spTree>
    <p:extLst>
      <p:ext uri="{BB962C8B-B14F-4D97-AF65-F5344CB8AC3E}">
        <p14:creationId xmlns:p14="http://schemas.microsoft.com/office/powerpoint/2010/main" val="1669468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504825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FINAL REWARD</a:t>
            </a:r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 flipH="1" flipV="1">
            <a:off x="395288" y="765175"/>
            <a:ext cx="849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                                                                                                   </a:t>
            </a: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395288" y="765175"/>
            <a:ext cx="85693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HARMONY WITHIN ONESELF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CLOSER TO DIVINE LIGHT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THE STATE OF COMPLETENESS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WHOLENESS OR PERFECTION </a:t>
            </a:r>
          </a:p>
          <a:p>
            <a:pPr algn="ctr"/>
            <a:r>
              <a:rPr lang="en-US" sz="3200" b="1" i="1">
                <a:latin typeface="Times New Roman" charset="0"/>
                <a:cs typeface="Times New Roman" charset="0"/>
              </a:rPr>
              <a:t>HAURVATAT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PATHWAY TO ETERNAL BLISS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 STATE OF ULTIMATE GRATIFICATION</a:t>
            </a:r>
          </a:p>
          <a:p>
            <a:pPr algn="ctr"/>
            <a:r>
              <a:rPr lang="en-US" sz="3200" b="1" i="1">
                <a:latin typeface="Times New Roman" charset="0"/>
                <a:cs typeface="Times New Roman" charset="0"/>
              </a:rPr>
              <a:t>AMERETAT – STATE OF NONDEATHNESS</a:t>
            </a:r>
          </a:p>
          <a:p>
            <a:pPr algn="ctr"/>
            <a:r>
              <a:rPr lang="en-US" sz="3200" b="1" i="1">
                <a:latin typeface="Times New Roman" charset="0"/>
                <a:cs typeface="Times New Roman" charset="0"/>
              </a:rPr>
              <a:t>IMMORTALITY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 LADDER OF SPIRITUAL EVOLUTION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REWARD OF DIVINE RULE</a:t>
            </a:r>
          </a:p>
        </p:txBody>
      </p:sp>
    </p:spTree>
    <p:extLst>
      <p:ext uri="{BB962C8B-B14F-4D97-AF65-F5344CB8AC3E}">
        <p14:creationId xmlns:p14="http://schemas.microsoft.com/office/powerpoint/2010/main" val="4060202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43338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CREATION</a:t>
            </a:r>
          </a:p>
        </p:txBody>
      </p:sp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468313" y="765175"/>
            <a:ext cx="84963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COMPOSITE OF DUAL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COMPLEMENTS</a:t>
            </a:r>
            <a:endParaRPr lang="en-US" sz="32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BUILT WITHIN ITS ONENESS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THE UNDEFILABLE PERFECT EXISTENCE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DOMAIN OF THE DIVINE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AV. MAINYAVA </a:t>
            </a:r>
            <a:r>
              <a:rPr lang="en-US" sz="3200" b="1" i="1" dirty="0" smtClean="0">
                <a:latin typeface="Times New Roman" charset="0"/>
                <a:cs typeface="Times New Roman" charset="0"/>
              </a:rPr>
              <a:t>or </a:t>
            </a:r>
            <a:r>
              <a:rPr lang="en-US" sz="3200" b="1" i="1" dirty="0">
                <a:latin typeface="Times New Roman" charset="0"/>
                <a:cs typeface="Times New Roman" charset="0"/>
              </a:rPr>
              <a:t>PAH. MENOG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ALONG THE SAME PATTERN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 OTHER COMPLEMENT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WORLD OF ACTUALITY- PHYSICAL EXISTENCE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AV. GAITHAYA OR PAH. GETIG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PIVOTAL CREATION-MANKIND</a:t>
            </a:r>
          </a:p>
        </p:txBody>
      </p:sp>
    </p:spTree>
    <p:extLst>
      <p:ext uri="{BB962C8B-B14F-4D97-AF65-F5344CB8AC3E}">
        <p14:creationId xmlns:p14="http://schemas.microsoft.com/office/powerpoint/2010/main" val="3555393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685800" y="76201"/>
            <a:ext cx="7772400" cy="457199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HUMANITY</a:t>
            </a:r>
          </a:p>
        </p:txBody>
      </p:sp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381000" y="609600"/>
            <a:ext cx="8497887" cy="710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PLAY A CRUCIAL ROLE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PRESERVATION OF ELEMENTS OF NATURE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NEEDY AND UNDERPRIVILAGED</a:t>
            </a:r>
          </a:p>
          <a:p>
            <a:pPr algn="ctr"/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vangheush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dazdaa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manangho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,</a:t>
            </a:r>
            <a:endParaRPr lang="en-CA" sz="3200" b="1" i="1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shyaothananaam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angheush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mazdaai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.</a:t>
            </a:r>
            <a:endParaRPr lang="en-CA" sz="3200" b="1" i="1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kshathremchaa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ahuraai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im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drigubyo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dadat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vaastaarem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.</a:t>
            </a:r>
          </a:p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ALL </a:t>
            </a:r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OF LIFE'S CHOICES MUST BE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MADE WITH WISDOM,</a:t>
            </a:r>
            <a:endParaRPr lang="en-CA" sz="28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SO THAT ACTS IN LIFE ARE DONE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FOR MAZDA AHURA,</a:t>
            </a:r>
            <a:endParaRPr lang="en-CA" sz="28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MAZDA EMPOWERS HIM WHO CHOOSES</a:t>
            </a:r>
            <a:endParaRPr lang="en-CA" sz="28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TO REHABILITATE THE LESS FORTUNATE AND</a:t>
            </a:r>
            <a:endParaRPr lang="en-CA" sz="28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THE ONES IN NEED</a:t>
            </a:r>
            <a:r>
              <a:rPr lang="en-US" sz="2800" b="1" i="1" dirty="0">
                <a:latin typeface="Times New Roman" charset="0"/>
                <a:cs typeface="Times New Roman" charset="0"/>
              </a:rPr>
              <a:t>.</a:t>
            </a:r>
            <a:r>
              <a:rPr lang="en-CA" sz="2800" b="1" i="1" dirty="0">
                <a:latin typeface="Times New Roman" charset="0"/>
                <a:cs typeface="Times New Roman" charset="0"/>
              </a:rPr>
              <a:t> </a:t>
            </a:r>
            <a:endParaRPr lang="en-US" sz="2800" b="1" i="1" dirty="0">
              <a:latin typeface="Times New Roman" charset="0"/>
              <a:cs typeface="Times New Roman" charset="0"/>
            </a:endParaRPr>
          </a:p>
          <a:p>
            <a:endParaRPr lang="en-CA" b="1" i="1" dirty="0">
              <a:latin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65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50323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MANKIND</a:t>
            </a:r>
          </a:p>
        </p:txBody>
      </p:sp>
      <p:sp>
        <p:nvSpPr>
          <p:cNvPr id="33794" name="TextBox 2"/>
          <p:cNvSpPr txBox="1">
            <a:spLocks noChangeArrowheads="1"/>
          </p:cNvSpPr>
          <p:nvPr/>
        </p:nvSpPr>
        <p:spPr bwMode="auto">
          <a:xfrm>
            <a:off x="395288" y="908050"/>
            <a:ext cx="8497887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GIFT OF GOOD MIND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FREEWILL  &amp; FREEDOM OF CHOICE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WITH REASON &amp; MODERATION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ABILITY OF CREATION &amp; DEVASTATION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IMMENSE BURDEN OF RESPONSIILITY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USE DISCRETION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PROTECT, PRESERVE &amp; PERPETUATE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ORDER OF NATURE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EMULATE ACTIONS IN CONSONANCE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WITH THE NATURE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STEWARD – HAM-KARS</a:t>
            </a:r>
          </a:p>
        </p:txBody>
      </p:sp>
    </p:spTree>
    <p:extLst>
      <p:ext uri="{BB962C8B-B14F-4D97-AF65-F5344CB8AC3E}">
        <p14:creationId xmlns:p14="http://schemas.microsoft.com/office/powerpoint/2010/main" val="105338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2700"/>
            <a:ext cx="7772400" cy="609600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ZARATHUSHTRA</a:t>
            </a:r>
            <a:endParaRPr lang="en-US" i="1" dirty="0">
              <a:solidFill>
                <a:srgbClr val="FF0000"/>
              </a:solidFill>
              <a:latin typeface="Times New Roman"/>
              <a:ea typeface="ヒラギノ角ゴ Pro W3" charset="0"/>
              <a:cs typeface="Times New Roman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791200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rgbClr val="0000FF"/>
                </a:solidFill>
                <a:latin typeface="Times New Roman"/>
                <a:ea typeface="ヒラギノ角ゴ Pro W3" charset="0"/>
                <a:cs typeface="Times New Roman"/>
              </a:rPr>
              <a:t>DINKERD BOOK VII - LIFE OF THE PROPHET</a:t>
            </a:r>
          </a:p>
          <a:p>
            <a:pPr algn="ctr"/>
            <a:r>
              <a:rPr lang="en-US" b="1" i="1" dirty="0" smtClean="0">
                <a:latin typeface="Times New Roman"/>
                <a:ea typeface="ヒラギノ角ゴ Pro W3" charset="0"/>
                <a:cs typeface="Times New Roman"/>
              </a:rPr>
              <a:t>Retreated </a:t>
            </a:r>
            <a:r>
              <a:rPr lang="en-US" b="1" i="1" dirty="0">
                <a:latin typeface="Times New Roman"/>
                <a:ea typeface="ヒラギノ角ゴ Pro W3" charset="0"/>
                <a:cs typeface="Times New Roman"/>
              </a:rPr>
              <a:t>-15 years pondering</a:t>
            </a:r>
          </a:p>
          <a:p>
            <a:pPr algn="ctr"/>
            <a:r>
              <a:rPr lang="en-US" b="1" i="1" dirty="0" smtClean="0">
                <a:solidFill>
                  <a:srgbClr val="0000FF"/>
                </a:solidFill>
                <a:latin typeface="Times New Roman"/>
                <a:ea typeface="ヒラギノ角ゴ Pro W3" charset="0"/>
                <a:cs typeface="Times New Roman"/>
              </a:rPr>
              <a:t>THE VISION OF NATURE- WORLDVIEW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SOLE CREATOR- WISDOM INCARNATE</a:t>
            </a:r>
            <a:endParaRPr lang="en-US" b="1" i="1" dirty="0" smtClean="0">
              <a:latin typeface="Times New Roman"/>
              <a:ea typeface="ヒラギノ角ゴ Pro W3" charset="0"/>
              <a:cs typeface="Times New Roman"/>
            </a:endParaRPr>
          </a:p>
          <a:p>
            <a:pPr algn="ctr"/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AHURA MAZDA - LORD WISDOM</a:t>
            </a:r>
            <a:r>
              <a:rPr lang="en-US" b="1" i="1" dirty="0" smtClean="0">
                <a:latin typeface="Times New Roman"/>
                <a:ea typeface="ヒラギノ角ゴ Pro W3" charset="0"/>
                <a:cs typeface="Times New Roman"/>
              </a:rPr>
              <a:t>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ea typeface="ヒラギノ角ゴ Pro W3" charset="0"/>
                <a:cs typeface="Times New Roman"/>
              </a:rPr>
              <a:t>FIRST MONOTHEISTIC CREED 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ea typeface="ヒラギノ角ゴ Pro W3" charset="0"/>
                <a:cs typeface="Times New Roman"/>
              </a:rPr>
              <a:t>FIRST REVEALED RELIGION OF MANKIND</a:t>
            </a:r>
          </a:p>
          <a:p>
            <a:pPr algn="ctr"/>
            <a:r>
              <a:rPr lang="en-US" b="1" i="1" dirty="0" smtClean="0">
                <a:latin typeface="Times New Roman"/>
                <a:ea typeface="ヒラギノ角ゴ Pro W3" charset="0"/>
                <a:cs typeface="Times New Roman"/>
              </a:rPr>
              <a:t> </a:t>
            </a:r>
            <a:endParaRPr lang="en-US" b="1" i="1" dirty="0">
              <a:latin typeface="Times New Roman"/>
              <a:ea typeface="ヒラギノ角ゴ Pro W3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1042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43338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DIVINE ORDER</a:t>
            </a:r>
          </a:p>
        </p:txBody>
      </p:sp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95288" y="765175"/>
            <a:ext cx="8497887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AHURA MAZDA</a:t>
            </a:r>
          </a:p>
          <a:p>
            <a:pPr algn="ctr"/>
            <a:r>
              <a:rPr lang="en-US" sz="3200" b="1" i="1" dirty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CREATED, GOVERNS &amp; SUSTAINS</a:t>
            </a:r>
          </a:p>
          <a:p>
            <a:pPr algn="ctr"/>
            <a:r>
              <a:rPr lang="en-US" sz="3200" b="1" i="1" dirty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ABSOLUTE RIGHTEOUSNESS</a:t>
            </a:r>
          </a:p>
          <a:p>
            <a:pPr algn="ctr"/>
            <a:r>
              <a:rPr lang="en-US" sz="3200" b="1" i="1" dirty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IMMACULATE PURITY</a:t>
            </a:r>
          </a:p>
          <a:p>
            <a:pPr algn="ctr"/>
            <a:r>
              <a:rPr lang="en-US" sz="3200" b="1" i="1" dirty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UCONDITIONAL LOVE &amp; </a:t>
            </a:r>
            <a:r>
              <a:rPr lang="en-US" sz="3200" b="1" i="1" dirty="0" smtClean="0">
                <a:solidFill>
                  <a:srgbClr val="3366FF"/>
                </a:solidFill>
                <a:latin typeface="Times New Roman" charset="0"/>
                <a:cs typeface="Times New Roman" charset="0"/>
              </a:rPr>
              <a:t>COMPASSION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endParaRPr lang="en-US" sz="32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HUMANS MUST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STRIVE, SEEK OUT, CONFORM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 A SYNCHRONOUS LIFESTYLE</a:t>
            </a:r>
            <a:endParaRPr lang="en-US" sz="32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ZOROASTRIANISM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DAENA VANGHUI – FAITH OF GOOD CONSCIENCE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79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3"/>
          <p:cNvSpPr txBox="1">
            <a:spLocks noChangeArrowheads="1"/>
          </p:cNvSpPr>
          <p:nvPr/>
        </p:nvSpPr>
        <p:spPr bwMode="auto">
          <a:xfrm>
            <a:off x="381000" y="25400"/>
            <a:ext cx="8497887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THE RELIGION DEMANDS</a:t>
            </a:r>
            <a:endParaRPr lang="en-US" sz="32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ELEMENTS OF NATURE SACRED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USE WITH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MODERATION &amp; REVERENCE</a:t>
            </a:r>
            <a:endParaRPr lang="en-US" sz="32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NEVER TO ABUSE </a:t>
            </a:r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THEM WITH EXCESS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DEFILE THEM WITH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POLLUTION</a:t>
            </a:r>
            <a:endParaRPr lang="en-US" sz="32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DIMINISH THEM WITH GREED</a:t>
            </a:r>
          </a:p>
          <a:p>
            <a:pPr algn="ctr"/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DIVINE MODE OF THINKING</a:t>
            </a:r>
          </a:p>
          <a:p>
            <a:pPr algn="ctr"/>
            <a:r>
              <a:rPr lang="en-US" sz="28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DISSEMINATE </a:t>
            </a:r>
            <a:r>
              <a:rPr lang="en-US" sz="28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KINDNESS &amp; BENEVOLENCE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DIVINITY MANIFESTS ITSELF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GRACIOUS , GENTLE, BENEVOLENT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ACTIONS OF HUMANITY</a:t>
            </a:r>
            <a:endParaRPr lang="en-US" sz="32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HUMANS - MICROCOSMIC CREATOR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FOLLOW - CREATOR OF MACROCOSMOS</a:t>
            </a:r>
          </a:p>
        </p:txBody>
      </p:sp>
    </p:spTree>
    <p:extLst>
      <p:ext uri="{BB962C8B-B14F-4D97-AF65-F5344CB8AC3E}">
        <p14:creationId xmlns:p14="http://schemas.microsoft.com/office/powerpoint/2010/main" val="1557227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504825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COMMUNION</a:t>
            </a:r>
          </a:p>
        </p:txBody>
      </p:sp>
      <p:sp>
        <p:nvSpPr>
          <p:cNvPr id="36866" name="TextBox 2"/>
          <p:cNvSpPr txBox="1">
            <a:spLocks noChangeArrowheads="1"/>
          </p:cNvSpPr>
          <p:nvPr/>
        </p:nvSpPr>
        <p:spPr bwMode="auto">
          <a:xfrm>
            <a:off x="395288" y="692150"/>
            <a:ext cx="8424862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ONE ELEMENT OF CREATION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VITAL LIFE FORCE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FOCUS OF VENERATION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CENTER OF COUNTLESS RITUALS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LITERALLY THE ENLIGHTENMENT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THAT IS THE ELEMENT OF FIRE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ZARATHUSHTRA LINKS IT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WITH THE CREATOR &amp; LAW OF ASHA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FIRE OF AHURA MAZDA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DIVINE LIGHT OF UNIVERSAL ENERGY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PERMEATES THE CREATION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 BRING IT TO LIFE</a:t>
            </a:r>
          </a:p>
        </p:txBody>
      </p:sp>
    </p:spTree>
    <p:extLst>
      <p:ext uri="{BB962C8B-B14F-4D97-AF65-F5344CB8AC3E}">
        <p14:creationId xmlns:p14="http://schemas.microsoft.com/office/powerpoint/2010/main" val="4048126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433387"/>
          </a:xfrm>
        </p:spPr>
        <p:txBody>
          <a:bodyPr/>
          <a:lstStyle/>
          <a:p>
            <a:r>
              <a:rPr lang="en-US" b="1" i="1">
                <a:solidFill>
                  <a:srgbClr val="FF66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FIRE - THE GOD</a:t>
            </a:r>
          </a:p>
        </p:txBody>
      </p:sp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323850" y="836613"/>
            <a:ext cx="856932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DIVINE ENERGY &amp; LIGHT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PERVADES THE UNIVERSE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ESSENCE OF THE CREATOR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INFUSES THROUGH ANIMATE AND INANIMATE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DESCRIBED AS SON OF GOD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PHYSICAL INCARNATION OF MAZDA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CONSECRATED AND ENTHRONED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PLACES OF WORSHIP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SACRED EMBODIMENT OF LORD WISE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IN ALL ZOROASTRIAN RITUALS</a:t>
            </a:r>
          </a:p>
        </p:txBody>
      </p:sp>
    </p:spTree>
    <p:extLst>
      <p:ext uri="{BB962C8B-B14F-4D97-AF65-F5344CB8AC3E}">
        <p14:creationId xmlns:p14="http://schemas.microsoft.com/office/powerpoint/2010/main" val="2915706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504825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A CLARIFICATION</a:t>
            </a:r>
          </a:p>
        </p:txBody>
      </p:sp>
      <p:sp>
        <p:nvSpPr>
          <p:cNvPr id="38914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569325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CONSECRATED FIRE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ENVISION OF AHURA MAZDA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UNDERGONE DEVOTIONAL OFFERINGS 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OVER WEEKS OR MONTHS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TO ELEVATE IT 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THE HIGHEST TRANCENDENTAL PLANE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WORTHY OF THE EMBODIMENT 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SUPREME DIVINITY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NOT A WORSHIP OF FIRE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WORSHIP &amp; OFFERINGS TO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GOD OF ZARATHUSHTRA</a:t>
            </a:r>
          </a:p>
        </p:txBody>
      </p:sp>
    </p:spTree>
    <p:extLst>
      <p:ext uri="{BB962C8B-B14F-4D97-AF65-F5344CB8AC3E}">
        <p14:creationId xmlns:p14="http://schemas.microsoft.com/office/powerpoint/2010/main" val="2141567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43338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EXTANT WORLD</a:t>
            </a:r>
          </a:p>
        </p:txBody>
      </p:sp>
      <p:sp>
        <p:nvSpPr>
          <p:cNvPr id="39938" name="TextBox 2"/>
          <p:cNvSpPr txBox="1">
            <a:spLocks noChangeArrowheads="1"/>
          </p:cNvSpPr>
          <p:nvPr/>
        </p:nvSpPr>
        <p:spPr bwMode="auto">
          <a:xfrm>
            <a:off x="468313" y="765175"/>
            <a:ext cx="8207375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FAULTY THINKING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SOME AMONG MANKIND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DUTY, FUNCTION AND RESPONSIBILITY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ALLL GOOD HUMAN BEINGS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REVERSE THE PROCESS</a:t>
            </a:r>
          </a:p>
          <a:p>
            <a:pPr algn="ctr"/>
            <a:r>
              <a:rPr lang="en-US" sz="28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CORPOREAL EXISTENCE</a:t>
            </a:r>
          </a:p>
          <a:p>
            <a:pPr algn="ctr"/>
            <a:r>
              <a:rPr lang="en-US" sz="28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STATE OF PRISTINE PURITY</a:t>
            </a:r>
          </a:p>
          <a:p>
            <a:pPr algn="ctr"/>
            <a:r>
              <a:rPr lang="en-US" sz="28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WHEN BROUGHT TO LIFE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MANKIND –BROTHERHOOD OF DIVERSE FAITHS</a:t>
            </a:r>
          </a:p>
          <a:p>
            <a:pPr algn="ctr"/>
            <a:r>
              <a:rPr lang="en-US" sz="28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DIVERSE CONCEPTIONS OF GODS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ONE UNBROKEN THREAD-SPIRITUAL ESSENCE</a:t>
            </a:r>
          </a:p>
        </p:txBody>
      </p:sp>
    </p:spTree>
    <p:extLst>
      <p:ext uri="{BB962C8B-B14F-4D97-AF65-F5344CB8AC3E}">
        <p14:creationId xmlns:p14="http://schemas.microsoft.com/office/powerpoint/2010/main" val="759026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432048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MESSAGE TO MANKIND</a:t>
            </a:r>
            <a:endParaRPr lang="en-US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836712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REFRESH AND RENOVATE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GOOD MIND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GUIDANCE TO GLOBAL TRUTH-ASHA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REVELATION OF THE DESIRED KINGDOM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HONOUR THE SACREDNESS OF THE UNIVERSE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PHYSICAL SELF IN UNISON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WITH INNATE SPIRITUAL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ONE WITH THE LIGHT OF MAZDA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VISUALIZE GOD IN OTHERS</a:t>
            </a:r>
          </a:p>
          <a:p>
            <a:pPr algn="ctr"/>
            <a:r>
              <a:rPr lang="en-US" sz="32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MANLINESS TO GODLINESS</a:t>
            </a:r>
            <a:endParaRPr lang="en-US" sz="3200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704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848600" cy="1295400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ANCIENT IRAN </a:t>
            </a:r>
            <a:br>
              <a:rPr lang="en-US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</a:br>
            <a:r>
              <a:rPr lang="en-US" sz="3600" b="1" i="1" dirty="0">
                <a:solidFill>
                  <a:srgbClr val="FF0000"/>
                </a:solidFill>
                <a:latin typeface="Times New Roman"/>
                <a:ea typeface="ヒラギノ角ゴ Pro W3" charset="0"/>
                <a:cs typeface="Times New Roman"/>
              </a:rPr>
              <a:t>6th century BCE</a:t>
            </a:r>
            <a:endParaRPr lang="en-US" i="1" dirty="0">
              <a:latin typeface="Times New Roman"/>
              <a:ea typeface="ヒラギノ角ゴ Pro W3" charset="0"/>
              <a:cs typeface="Times New Roman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6387" name="Picture 4" descr="Map"/>
          <p:cNvPicPr>
            <a:picLocks noChangeAspect="1" noChangeArrowheads="1"/>
          </p:cNvPicPr>
          <p:nvPr/>
        </p:nvPicPr>
        <p:blipFill>
          <a:blip r:embed="rId2">
            <a:lum bright="-32000" contras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848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969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7772400" cy="433387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MESSAGE</a:t>
            </a: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457200" y="762000"/>
            <a:ext cx="83518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4000" b="1" i="1" dirty="0">
                <a:latin typeface="Times New Roman" charset="0"/>
                <a:cs typeface="Times New Roman" charset="0"/>
              </a:rPr>
              <a:t>241 HYMNS </a:t>
            </a:r>
          </a:p>
          <a:p>
            <a:pPr algn="ctr"/>
            <a:r>
              <a:rPr lang="en-US" sz="4000" b="1" i="1" dirty="0">
                <a:latin typeface="Times New Roman" charset="0"/>
                <a:cs typeface="Times New Roman" charset="0"/>
              </a:rPr>
              <a:t>COMPOSED BY THE PROPHET</a:t>
            </a:r>
          </a:p>
          <a:p>
            <a:pPr algn="ctr"/>
            <a:r>
              <a:rPr lang="en-US" sz="4000" b="1" i="1" dirty="0">
                <a:latin typeface="Times New Roman" charset="0"/>
                <a:cs typeface="Times New Roman" charset="0"/>
              </a:rPr>
              <a:t>GATHAS – SONGS</a:t>
            </a:r>
          </a:p>
          <a:p>
            <a:pPr algn="ctr"/>
            <a:r>
              <a:rPr lang="en-US" sz="40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COMPENDIUM OF 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ETHICAL </a:t>
            </a:r>
            <a:r>
              <a:rPr lang="en-US" sz="40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CODES</a:t>
            </a:r>
          </a:p>
          <a:p>
            <a:pPr algn="ctr"/>
            <a:r>
              <a:rPr lang="en-US" sz="40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ROAD MAPS</a:t>
            </a:r>
          </a:p>
          <a:p>
            <a:pPr algn="ctr"/>
            <a:r>
              <a:rPr lang="en-US" sz="40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PHILOSOPHICAL FORMULAS</a:t>
            </a:r>
          </a:p>
          <a:p>
            <a:pPr algn="ctr"/>
            <a:r>
              <a:rPr lang="en-US" sz="40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GUIDE TO A RIGHTEOUS WAY OF LIFE</a:t>
            </a:r>
          </a:p>
        </p:txBody>
      </p:sp>
    </p:spTree>
    <p:extLst>
      <p:ext uri="{BB962C8B-B14F-4D97-AF65-F5344CB8AC3E}">
        <p14:creationId xmlns:p14="http://schemas.microsoft.com/office/powerpoint/2010/main" val="201356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865187"/>
          </a:xfrm>
        </p:spPr>
        <p:txBody>
          <a:bodyPr/>
          <a:lstStyle/>
          <a:p>
            <a:pPr eaLnBrk="1" hangingPunct="1"/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MISSION OF ZARATHUSHTRA</a:t>
            </a: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457200" y="1219200"/>
            <a:ext cx="835342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DISSMINATE THE CONCEPT OF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GLOBAL TRUTH TO HUMANITY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TO DEFINE ABSOLUTE TRUTH 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AND MORAL JUSTICE TO MANKIND</a:t>
            </a:r>
          </a:p>
          <a:p>
            <a:pPr algn="ctr"/>
            <a:r>
              <a:rPr lang="en-US" sz="3200" b="1" i="1" dirty="0">
                <a:latin typeface="Times New Roman" charset="0"/>
                <a:cs typeface="Times New Roman" charset="0"/>
              </a:rPr>
              <a:t>SEARCH FOR </a:t>
            </a:r>
            <a:r>
              <a:rPr lang="en-US" sz="3200" b="1" i="1" dirty="0" smtClean="0">
                <a:latin typeface="Times New Roman" charset="0"/>
                <a:cs typeface="Times New Roman" charset="0"/>
              </a:rPr>
              <a:t>TRUTH-DIVINE </a:t>
            </a:r>
            <a:r>
              <a:rPr lang="en-US" sz="3200" b="1" i="1" dirty="0">
                <a:latin typeface="Times New Roman" charset="0"/>
                <a:cs typeface="Times New Roman" charset="0"/>
              </a:rPr>
              <a:t>PRINCIPLE</a:t>
            </a: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LAW OF ASHA</a:t>
            </a:r>
          </a:p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LOOSELY </a:t>
            </a:r>
            <a:r>
              <a:rPr lang="en-US" sz="32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TRANSLATED AS RIGHTEOUSNESS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IT IS THE GLOBAL TRUTH</a:t>
            </a:r>
          </a:p>
          <a:p>
            <a:pPr algn="ctr"/>
            <a:r>
              <a:rPr lang="en-US" sz="32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THE TRUTH OF MIND AND SPIRIT</a:t>
            </a:r>
          </a:p>
        </p:txBody>
      </p:sp>
    </p:spTree>
    <p:extLst>
      <p:ext uri="{BB962C8B-B14F-4D97-AF65-F5344CB8AC3E}">
        <p14:creationId xmlns:p14="http://schemas.microsoft.com/office/powerpoint/2010/main" val="428054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503237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LAW OF ASHA</a:t>
            </a: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755650" y="981075"/>
            <a:ext cx="78486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IMMUTABLE ORDER THAT GOVERNS THE COSMOS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MORAL DIMENSION OF BEING RIGHTEOUS IN DAILY LIFE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TRUTH IN THE PHILOSOPHICAL SENSE</a:t>
            </a:r>
          </a:p>
          <a:p>
            <a:pPr algn="ctr"/>
            <a:r>
              <a:rPr lang="en-US" sz="32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TRUTH IN SOCIAL MEASURE OF JUSTICE </a:t>
            </a:r>
          </a:p>
          <a:p>
            <a:pPr algn="ctr"/>
            <a:r>
              <a:rPr lang="en-US" sz="3200" b="1" i="1">
                <a:latin typeface="Times New Roman" charset="0"/>
                <a:cs typeface="Times New Roman" charset="0"/>
              </a:rPr>
              <a:t>PROPER AND CORRECT </a:t>
            </a:r>
          </a:p>
          <a:p>
            <a:pPr algn="ctr"/>
            <a:r>
              <a:rPr lang="en-US" sz="3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PIECE OF PUZZLE IN LIFE THAT FITS THE CORRECT SPOT</a:t>
            </a:r>
          </a:p>
        </p:txBody>
      </p:sp>
    </p:spTree>
    <p:extLst>
      <p:ext uri="{BB962C8B-B14F-4D97-AF65-F5344CB8AC3E}">
        <p14:creationId xmlns:p14="http://schemas.microsoft.com/office/powerpoint/2010/main" val="376096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6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WHAT FITS THE RIGHT PLACE</a:t>
            </a:r>
          </a:p>
          <a:p>
            <a:pPr algn="ctr"/>
            <a:r>
              <a:rPr lang="en-US" sz="36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AT THE RIGHT TIME</a:t>
            </a:r>
          </a:p>
          <a:p>
            <a:pPr algn="ctr"/>
            <a:r>
              <a:rPr lang="en-US" sz="36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FOR THE RIGHT REASON</a:t>
            </a:r>
          </a:p>
          <a:p>
            <a:pPr algn="ctr"/>
            <a:r>
              <a:rPr lang="en-US" sz="36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IN THE RIGHT MANNER </a:t>
            </a:r>
          </a:p>
          <a:p>
            <a:pPr algn="ctr"/>
            <a:r>
              <a:rPr lang="en-US" sz="36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TO PRODUCE THE RIGHT RESULTS</a:t>
            </a:r>
          </a:p>
          <a:p>
            <a:pPr algn="ctr"/>
            <a:r>
              <a:rPr lang="en-US" sz="3600" b="1" i="1">
                <a:latin typeface="Times New Roman" charset="0"/>
                <a:cs typeface="Times New Roman" charset="0"/>
              </a:rPr>
              <a:t>ASHA IS THE TRUTH</a:t>
            </a:r>
          </a:p>
          <a:p>
            <a:pPr algn="ctr"/>
            <a:r>
              <a:rPr lang="en-US" sz="36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GIVES RISE TO THE UNIVERSE</a:t>
            </a:r>
          </a:p>
          <a:p>
            <a:pPr algn="ctr"/>
            <a:r>
              <a:rPr lang="en-US" sz="36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IN THE BEGINNING OF TIME</a:t>
            </a:r>
          </a:p>
          <a:p>
            <a:pPr algn="ctr"/>
            <a:r>
              <a:rPr lang="en-US" sz="36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GOVERNS THE UNIVERSE </a:t>
            </a:r>
          </a:p>
          <a:p>
            <a:pPr algn="ctr"/>
            <a:r>
              <a:rPr lang="en-US" sz="36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IN ITS PRESENCE</a:t>
            </a:r>
          </a:p>
          <a:p>
            <a:pPr algn="ctr"/>
            <a:r>
              <a:rPr lang="en-US" sz="3600" b="1" i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DISPERSES AT THE END OF TIME</a:t>
            </a:r>
          </a:p>
        </p:txBody>
      </p:sp>
    </p:spTree>
    <p:extLst>
      <p:ext uri="{BB962C8B-B14F-4D97-AF65-F5344CB8AC3E}">
        <p14:creationId xmlns:p14="http://schemas.microsoft.com/office/powerpoint/2010/main" val="395024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431800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ORDER OF THE UNIVERSE</a:t>
            </a:r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468313" y="908050"/>
            <a:ext cx="84963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ABSOLUTE </a:t>
            </a:r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RIGHTEOUSNESS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IMMACULATE PURITY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UNCONDITIONAL LOVE 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COMPASSION</a:t>
            </a:r>
          </a:p>
          <a:p>
            <a:pPr algn="ctr"/>
            <a:r>
              <a:rPr lang="en-US" sz="3600" b="1" i="1" dirty="0">
                <a:latin typeface="Times New Roman" charset="0"/>
                <a:cs typeface="Times New Roman" charset="0"/>
              </a:rPr>
              <a:t>DEVOID OF 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ANGER,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FEAR, HATRED, VENGENCE,</a:t>
            </a:r>
            <a:endParaRPr lang="en-US" sz="3600" b="1" i="1" dirty="0">
              <a:solidFill>
                <a:srgbClr val="0000FF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EGO, SORROW, </a:t>
            </a:r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GREED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ABSOLUTE PEACE AND HARMONY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COSMIC PLANE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BENEFITS AT CORPOREAL LEVEL</a:t>
            </a:r>
          </a:p>
        </p:txBody>
      </p:sp>
    </p:spTree>
    <p:extLst>
      <p:ext uri="{BB962C8B-B14F-4D97-AF65-F5344CB8AC3E}">
        <p14:creationId xmlns:p14="http://schemas.microsoft.com/office/powerpoint/2010/main" val="380930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360362"/>
          </a:xfrm>
        </p:spPr>
        <p:txBody>
          <a:bodyPr/>
          <a:lstStyle/>
          <a:p>
            <a:r>
              <a:rPr lang="en-US" b="1" i="1">
                <a:solidFill>
                  <a:srgbClr val="FF0000"/>
                </a:solidFill>
                <a:latin typeface="Times New Roman" charset="0"/>
                <a:ea typeface="ヒラギノ角ゴ Pro W3" charset="0"/>
                <a:cs typeface="Times New Roman" charset="0"/>
              </a:rPr>
              <a:t>VOHU MANAH</a:t>
            </a: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533400" y="533400"/>
            <a:ext cx="8496300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QUEST FOR TRUTH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VOHU MANAH- THE GOOD MIND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MOST PRECIOUS GIFT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MANIFESTATION OF DIVINE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THOUGHT PROCESS</a:t>
            </a: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RIGHT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FROM WRONG </a:t>
            </a:r>
            <a:endParaRPr lang="en-US" sz="3600" b="1" i="1" dirty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algn="ctr"/>
            <a:r>
              <a:rPr lang="en-US" sz="3600" b="1" i="1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GOOD FROM BAD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GOOD THINKING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PEACE AND HARMONY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SELF, FAMILY, FRIENDS,COMMUNITY</a:t>
            </a:r>
          </a:p>
          <a:p>
            <a:pPr algn="ctr"/>
            <a:r>
              <a:rPr lang="en-US" sz="36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TOWNS, NATION, WORLD </a:t>
            </a:r>
          </a:p>
        </p:txBody>
      </p:sp>
    </p:spTree>
    <p:extLst>
      <p:ext uri="{BB962C8B-B14F-4D97-AF65-F5344CB8AC3E}">
        <p14:creationId xmlns:p14="http://schemas.microsoft.com/office/powerpoint/2010/main" val="3750858304"/>
      </p:ext>
    </p:extLst>
  </p:cSld>
  <p:clrMapOvr>
    <a:masterClrMapping/>
  </p:clrMapOvr>
</p:sld>
</file>

<file path=ppt/theme/theme1.xml><?xml version="1.0" encoding="utf-8"?>
<a:theme xmlns:a="http://schemas.openxmlformats.org/drawingml/2006/main" name="TM10069043">
  <a:themeElements>
    <a:clrScheme name="Default Design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Palatino Linotype"/>
        <a:ea typeface="ＭＳ Ｐゴシック"/>
        <a:cs typeface=""/>
      </a:majorFont>
      <a:minorFont>
        <a:latin typeface="Palatino Linotyp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TM10069043</Template>
  <TotalTime>2051</TotalTime>
  <Words>1153</Words>
  <Application>Microsoft Macintosh PowerPoint</Application>
  <PresentationFormat>On-screen Show (4:3)</PresentationFormat>
  <Paragraphs>264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TM10069043</vt:lpstr>
      <vt:lpstr>BACKGROUND</vt:lpstr>
      <vt:lpstr>ZARATHUSHTRA</vt:lpstr>
      <vt:lpstr>ANCIENT IRAN  6th century BCE</vt:lpstr>
      <vt:lpstr>MESSAGE</vt:lpstr>
      <vt:lpstr>MISSION OF ZARATHUSHTRA</vt:lpstr>
      <vt:lpstr>LAW OF ASHA</vt:lpstr>
      <vt:lpstr>PowerPoint Presentation</vt:lpstr>
      <vt:lpstr>ORDER OF THE UNIVERSE</vt:lpstr>
      <vt:lpstr>VOHU MANAH</vt:lpstr>
      <vt:lpstr>SPENTA MAINYU</vt:lpstr>
      <vt:lpstr>PowerPoint Presentation</vt:lpstr>
      <vt:lpstr>PowerPoint Presentation</vt:lpstr>
      <vt:lpstr>AMESHA SPENTAS</vt:lpstr>
      <vt:lpstr>PowerPoint Presentation</vt:lpstr>
      <vt:lpstr>PowerPoint Presentation</vt:lpstr>
      <vt:lpstr>FINAL REWARD</vt:lpstr>
      <vt:lpstr>CREATION</vt:lpstr>
      <vt:lpstr>HUMANITY</vt:lpstr>
      <vt:lpstr>MANKIND</vt:lpstr>
      <vt:lpstr>DIVINE ORDER</vt:lpstr>
      <vt:lpstr>PowerPoint Presentation</vt:lpstr>
      <vt:lpstr>COMMUNION</vt:lpstr>
      <vt:lpstr>FIRE - THE GOD</vt:lpstr>
      <vt:lpstr>A CLARIFICATION</vt:lpstr>
      <vt:lpstr>EXTANT WORLD</vt:lpstr>
      <vt:lpstr>MESSAGE TO MANKIND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subject/>
  <dc:creator/>
  <cp:keywords/>
  <dc:description/>
  <cp:lastModifiedBy>Jennifer Wittman</cp:lastModifiedBy>
  <cp:revision>37</cp:revision>
  <dcterms:created xsi:type="dcterms:W3CDTF">2005-10-25T00:07:49Z</dcterms:created>
  <dcterms:modified xsi:type="dcterms:W3CDTF">2016-11-14T23:40:11Z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TC100690431033</vt:lpwstr>
  </property>
</Properties>
</file>